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4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7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99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7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5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7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9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6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2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4A12E9-832D-4DA4-B04F-3734D0F886E9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5309-CBFE-492C-B7DC-15EB89B88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9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4236118F-1424-4C9F-9551-FFA5FFC5E868}"/>
              </a:ext>
            </a:extLst>
          </p:cNvPr>
          <p:cNvSpPr/>
          <p:nvPr/>
        </p:nvSpPr>
        <p:spPr>
          <a:xfrm>
            <a:off x="3103417" y="2326408"/>
            <a:ext cx="5985163" cy="4221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C1A3B-DB60-46E6-B94B-6B607BA82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66" y="619519"/>
            <a:ext cx="11353067" cy="1821189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Конвенция ООН о правах ребенка </a:t>
            </a:r>
            <a:br>
              <a:rPr lang="ru-RU" sz="4800" dirty="0"/>
            </a:br>
            <a:r>
              <a:rPr lang="ru-RU" sz="4000" b="1" dirty="0"/>
              <a:t>(основные положения)</a:t>
            </a:r>
            <a:endParaRPr lang="ru-RU" sz="4800" b="1" dirty="0"/>
          </a:p>
        </p:txBody>
      </p:sp>
      <p:pic>
        <p:nvPicPr>
          <p:cNvPr id="1026" name="Picture 2" descr="https://avatars.mds.yandex.net/get-zen_doc/1222384/pub_5b56d41333c57b00ac247dd3_5b5706276c14af00a9f84232/scale_1200">
            <a:extLst>
              <a:ext uri="{FF2B5EF4-FFF2-40B4-BE49-F238E27FC236}">
                <a16:creationId xmlns:a16="http://schemas.microsoft.com/office/drawing/2014/main" id="{56F0E3BB-9875-45B1-B462-4A8115DC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7" y="2326408"/>
            <a:ext cx="5974772" cy="4221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2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DA2FA3-48AB-4D87-B656-D228F117B967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41-45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Bahnschrift" panose="020B0502040204020203" pitchFamily="34" charset="0"/>
              </a:rPr>
              <a:t>Механизм контроля над соблюдением конвенции.</a:t>
            </a:r>
          </a:p>
        </p:txBody>
      </p:sp>
      <p:pic>
        <p:nvPicPr>
          <p:cNvPr id="7170" name="Picture 2" descr="https://ooo-ado.ru/wp-content/uploads/2021/05/63991737.jpg">
            <a:extLst>
              <a:ext uri="{FF2B5EF4-FFF2-40B4-BE49-F238E27FC236}">
                <a16:creationId xmlns:a16="http://schemas.microsoft.com/office/drawing/2014/main" id="{1AEAF265-D2D0-4D0E-9E97-319A5982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/>
          <a:stretch/>
        </p:blipFill>
        <p:spPr bwMode="auto">
          <a:xfrm>
            <a:off x="623453" y="2303230"/>
            <a:ext cx="4839855" cy="4420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6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D5AB0-5F60-43EC-BC9B-54729895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BCC4A-CCA8-4736-B37C-294E56C679C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663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5B2CC-881A-4187-A2A3-3E95C4B2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11" y="776047"/>
            <a:ext cx="11306007" cy="10138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Bahnschrift" panose="020B0502040204020203" pitchFamily="34" charset="0"/>
              </a:rPr>
              <a:t>Конвенция –</a:t>
            </a:r>
            <a:br>
              <a:rPr lang="ru-RU" sz="2400" b="1" dirty="0">
                <a:latin typeface="Bahnschrift" panose="020B0502040204020203" pitchFamily="34" charset="0"/>
              </a:rPr>
            </a:br>
            <a:r>
              <a:rPr lang="ru-RU" sz="2400" b="1" dirty="0">
                <a:latin typeface="Bahnschrift" panose="020B0502040204020203" pitchFamily="34" charset="0"/>
              </a:rPr>
              <a:t>международный договор о правах ребенка, который содержит комплекс постановлений, регулирующих защиту прав ребенка.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9BE1D-F193-4632-9CD0-114D3246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11" y="1968060"/>
            <a:ext cx="6179826" cy="46775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Bahnschrift" panose="020B0502040204020203" pitchFamily="34" charset="0"/>
              </a:rPr>
              <a:t>Конвенция о правах ребенка была принята 26.11.1989, она состоит из 54 статей, которые были утверждены комитетом по правам ребенка, состоящим из 20 человек - граждан стран участников.</a:t>
            </a:r>
          </a:p>
        </p:txBody>
      </p:sp>
      <p:pic>
        <p:nvPicPr>
          <p:cNvPr id="2050" name="Picture 2" descr="https://newbookshop.ru/pictures/1014782517.jpg">
            <a:extLst>
              <a:ext uri="{FF2B5EF4-FFF2-40B4-BE49-F238E27FC236}">
                <a16:creationId xmlns:a16="http://schemas.microsoft.com/office/drawing/2014/main" id="{AFC39048-C079-46E0-9871-C4570183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28" y="1891148"/>
            <a:ext cx="3140363" cy="48313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9E7B9-152F-4048-840B-D53679E6283B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1-4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Bahnschrift" panose="020B0502040204020203" pitchFamily="34" charset="0"/>
              </a:rPr>
              <a:t>Определение понятия «ребенок», предмет интереса к ребенку, законодательные, административные и др. гарантии прав ребенка.</a:t>
            </a:r>
          </a:p>
        </p:txBody>
      </p:sp>
      <p:pic>
        <p:nvPicPr>
          <p:cNvPr id="3074" name="Picture 2" descr="https://bipbap.ru/wp-content/uploads/2016/03/children65.jpg">
            <a:extLst>
              <a:ext uri="{FF2B5EF4-FFF2-40B4-BE49-F238E27FC236}">
                <a16:creationId xmlns:a16="http://schemas.microsoft.com/office/drawing/2014/main" id="{6C9F90E7-3623-435E-9A31-47F329BBB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3" b="13940"/>
          <a:stretch/>
        </p:blipFill>
        <p:spPr bwMode="auto">
          <a:xfrm>
            <a:off x="581192" y="2253673"/>
            <a:ext cx="4923681" cy="4488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7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BD978E-6A7D-44EE-B620-0B3781E883F6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5-11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Права ребенка на жизнь, имя, родителей, гражданство.</a:t>
            </a:r>
          </a:p>
        </p:txBody>
      </p:sp>
      <p:pic>
        <p:nvPicPr>
          <p:cNvPr id="5122" name="Picture 2" descr="https://img.kanal-o.ru/img/2020-06-15/fmt_94_24_shutterstock_218579263--1-.jpg">
            <a:extLst>
              <a:ext uri="{FF2B5EF4-FFF2-40B4-BE49-F238E27FC236}">
                <a16:creationId xmlns:a16="http://schemas.microsoft.com/office/drawing/2014/main" id="{19ACE4C8-6B23-4BE4-A6C0-E10533843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r="4029"/>
          <a:stretch/>
        </p:blipFill>
        <p:spPr bwMode="auto">
          <a:xfrm>
            <a:off x="581192" y="2253673"/>
            <a:ext cx="4923681" cy="4488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686479-38A1-419B-B800-1F60586EB119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12-17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Право на свободу личности, выражения взглядов, мнения, неприкосновенности личной жизни.</a:t>
            </a:r>
          </a:p>
        </p:txBody>
      </p:sp>
      <p:pic>
        <p:nvPicPr>
          <p:cNvPr id="4098" name="Picture 2" descr="https://img2.goodfon.ru/original/1920x1408/3/ad/devochka-rebenok-kukla.jpg">
            <a:extLst>
              <a:ext uri="{FF2B5EF4-FFF2-40B4-BE49-F238E27FC236}">
                <a16:creationId xmlns:a16="http://schemas.microsoft.com/office/drawing/2014/main" id="{27670C33-A612-4E9F-A758-962DAE773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581191" y="2336800"/>
            <a:ext cx="4942153" cy="4387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2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B495C3-17D8-4573-A7B2-A33D461A6403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20-26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Защита сирот, беженцев, право на социальное обеспечение. </a:t>
            </a:r>
          </a:p>
        </p:txBody>
      </p:sp>
      <p:pic>
        <p:nvPicPr>
          <p:cNvPr id="6146" name="Picture 2" descr="https://kurgan.ru/media/post/10603/d5cd369b53f298253934d3d52fabda09.jpg">
            <a:extLst>
              <a:ext uri="{FF2B5EF4-FFF2-40B4-BE49-F238E27FC236}">
                <a16:creationId xmlns:a16="http://schemas.microsoft.com/office/drawing/2014/main" id="{20A052E0-24A0-434A-996C-34B699527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7"/>
          <a:stretch/>
        </p:blipFill>
        <p:spPr bwMode="auto">
          <a:xfrm>
            <a:off x="581192" y="2290975"/>
            <a:ext cx="4914444" cy="4478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770146-8B8D-49BE-AD7C-E0D6A5CC95A0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27-31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Право на образование, отдых, доступность высшего образования и развитие таланта.</a:t>
            </a:r>
          </a:p>
        </p:txBody>
      </p:sp>
      <p:pic>
        <p:nvPicPr>
          <p:cNvPr id="10242" name="Picture 2" descr="https://severnveter.ru/wp-content/uploads/2021/04/1111111-scaled.jpg">
            <a:extLst>
              <a:ext uri="{FF2B5EF4-FFF2-40B4-BE49-F238E27FC236}">
                <a16:creationId xmlns:a16="http://schemas.microsoft.com/office/drawing/2014/main" id="{A7A66F21-67E3-4810-9D82-567A95740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r="23688"/>
          <a:stretch/>
        </p:blipFill>
        <p:spPr bwMode="auto">
          <a:xfrm>
            <a:off x="623104" y="2272145"/>
            <a:ext cx="4840553" cy="4516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D99F54-DDBB-49CE-81D4-6F97C815D94F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32-36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Право на защиту от эксплуатации, принудительного употребления алкоголя, наркотиков, курения.</a:t>
            </a:r>
          </a:p>
        </p:txBody>
      </p:sp>
      <p:pic>
        <p:nvPicPr>
          <p:cNvPr id="9218" name="Picture 2" descr="https://img.medicineh.com/img/childrens-health/more-kids-ill-from-drinking-hand-sanitizers-cdc.jpg">
            <a:extLst>
              <a:ext uri="{FF2B5EF4-FFF2-40B4-BE49-F238E27FC236}">
                <a16:creationId xmlns:a16="http://schemas.microsoft.com/office/drawing/2014/main" id="{6AAA16DB-EAFC-4C72-9067-BCE68BEF2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20905"/>
          <a:stretch/>
        </p:blipFill>
        <p:spPr bwMode="auto">
          <a:xfrm>
            <a:off x="581192" y="2336801"/>
            <a:ext cx="4942154" cy="4405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6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2420B8-511E-4FE9-A4FF-371AD982FAD1}"/>
              </a:ext>
            </a:extLst>
          </p:cNvPr>
          <p:cNvSpPr/>
          <p:nvPr/>
        </p:nvSpPr>
        <p:spPr>
          <a:xfrm>
            <a:off x="434109" y="609600"/>
            <a:ext cx="11342952" cy="12007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8B4F447-2CC1-4C2F-81ED-DFFFFA7938E5}"/>
              </a:ext>
            </a:extLst>
          </p:cNvPr>
          <p:cNvSpPr/>
          <p:nvPr/>
        </p:nvSpPr>
        <p:spPr>
          <a:xfrm>
            <a:off x="665018" y="2336800"/>
            <a:ext cx="4756727" cy="438727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551B-8ADC-4C1B-B719-285907C8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latin typeface="Bahnschrift" panose="020B0502040204020203" pitchFamily="34" charset="0"/>
              </a:rPr>
              <a:t>37-40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BF21F-E991-4CF6-BC1A-C73CB781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7368"/>
            <a:ext cx="5681061" cy="440503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Защита ребенка от военных действий </a:t>
            </a:r>
          </a:p>
          <a:p>
            <a:pPr marL="0" indent="0" algn="ctr">
              <a:buNone/>
            </a:pPr>
            <a:r>
              <a:rPr lang="ru-RU" sz="3600" b="1" dirty="0">
                <a:latin typeface="Bahnschrift" panose="020B0502040204020203" pitchFamily="34" charset="0"/>
              </a:rPr>
              <a:t>(до 15 лет).</a:t>
            </a:r>
          </a:p>
        </p:txBody>
      </p:sp>
      <p:pic>
        <p:nvPicPr>
          <p:cNvPr id="8194" name="Picture 2" descr="https://avatars.mds.yandex.net/get-zen_doc/4471199/pub_61c38d9eef9a5227a747b33f_61c38dada3998c610e5dd271/scale_1200">
            <a:extLst>
              <a:ext uri="{FF2B5EF4-FFF2-40B4-BE49-F238E27FC236}">
                <a16:creationId xmlns:a16="http://schemas.microsoft.com/office/drawing/2014/main" id="{2649500B-AF66-45C5-86A6-2153D4B5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6"/>
          <a:stretch/>
        </p:blipFill>
        <p:spPr bwMode="auto">
          <a:xfrm>
            <a:off x="665017" y="2292312"/>
            <a:ext cx="4830619" cy="4477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5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148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Century Gothic</vt:lpstr>
      <vt:lpstr>Wingdings 3</vt:lpstr>
      <vt:lpstr>Ион</vt:lpstr>
      <vt:lpstr>Конвенция ООН о правах ребенка  (основные положения)</vt:lpstr>
      <vt:lpstr>Конвенция – международный договор о правах ребенка, который содержит комплекс постановлений, регулирующих защиту прав ребенка.</vt:lpstr>
      <vt:lpstr>1-4</vt:lpstr>
      <vt:lpstr>5-11</vt:lpstr>
      <vt:lpstr>12-17</vt:lpstr>
      <vt:lpstr>20-26</vt:lpstr>
      <vt:lpstr>27-31</vt:lpstr>
      <vt:lpstr>32-36</vt:lpstr>
      <vt:lpstr>37-40</vt:lpstr>
      <vt:lpstr>41-45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ООН о правах ребенка  (основные положения)</dc:title>
  <dc:creator>Господин</dc:creator>
  <cp:lastModifiedBy>Господин</cp:lastModifiedBy>
  <cp:revision>5</cp:revision>
  <dcterms:created xsi:type="dcterms:W3CDTF">2022-04-30T07:14:19Z</dcterms:created>
  <dcterms:modified xsi:type="dcterms:W3CDTF">2022-05-27T15:51:21Z</dcterms:modified>
</cp:coreProperties>
</file>